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</p:sldIdLst>
  <p:sldSz cy="5143500" cx="9144000"/>
  <p:notesSz cx="6858000" cy="9144000"/>
  <p:embeddedFontLst>
    <p:embeddedFont>
      <p:font typeface="Raleway"/>
      <p:regular r:id="rId88"/>
      <p:bold r:id="rId89"/>
      <p:italic r:id="rId90"/>
      <p:boldItalic r:id="rId91"/>
    </p:embeddedFont>
    <p:embeddedFont>
      <p:font typeface="Proxima Nova"/>
      <p:regular r:id="rId92"/>
      <p:bold r:id="rId93"/>
      <p:italic r:id="rId94"/>
      <p:boldItalic r:id="rId95"/>
    </p:embeddedFont>
    <p:embeddedFont>
      <p:font typeface="Lato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C9EB09-91B9-4C14-AE98-3A2B0473752D}">
  <a:tblStyle styleId="{E6C9EB09-91B9-4C14-AE98-3A2B047375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ProximaNova-boldItalic.fntdata"/><Relationship Id="rId94" Type="http://schemas.openxmlformats.org/officeDocument/2006/relationships/font" Target="fonts/ProximaNova-italic.fntdata"/><Relationship Id="rId97" Type="http://schemas.openxmlformats.org/officeDocument/2006/relationships/font" Target="fonts/Lato-bold.fntdata"/><Relationship Id="rId96" Type="http://schemas.openxmlformats.org/officeDocument/2006/relationships/font" Target="fonts/Lato-regular.fntdata"/><Relationship Id="rId11" Type="http://schemas.openxmlformats.org/officeDocument/2006/relationships/slide" Target="slides/slide5.xml"/><Relationship Id="rId99" Type="http://schemas.openxmlformats.org/officeDocument/2006/relationships/font" Target="fonts/Lato-boldItalic.fntdata"/><Relationship Id="rId10" Type="http://schemas.openxmlformats.org/officeDocument/2006/relationships/slide" Target="slides/slide4.xml"/><Relationship Id="rId98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Raleway-boldItalic.fntdata"/><Relationship Id="rId90" Type="http://schemas.openxmlformats.org/officeDocument/2006/relationships/font" Target="fonts/Raleway-italic.fntdata"/><Relationship Id="rId93" Type="http://schemas.openxmlformats.org/officeDocument/2006/relationships/font" Target="fonts/ProximaNova-bold.fntdata"/><Relationship Id="rId92" Type="http://schemas.openxmlformats.org/officeDocument/2006/relationships/font" Target="fonts/ProximaNov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Raleway-regular.fntdata"/><Relationship Id="rId87" Type="http://schemas.openxmlformats.org/officeDocument/2006/relationships/slide" Target="slides/slide81.xml"/><Relationship Id="rId89" Type="http://schemas.openxmlformats.org/officeDocument/2006/relationships/font" Target="fonts/Raleway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2aa0a348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2aa0a348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aa0a34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aa0a34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aa0a348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aa0a348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aa0a34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aa0a34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73dc399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73dc399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2b2632e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2b2632e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37c79ec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37c79ec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be5c8e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be5c8e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b2632e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b2632e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2b2632e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2b2632e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8c357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8c357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37c79ec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37c79ec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7c79ec9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37c79ec9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2b2632e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2b2632e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b2632ea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b2632ea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2b2632ea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2b2632ea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37c79ec9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37c79ec9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37c79ec9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37c79ec9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b2632e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b2632e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2b2632ea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2b2632ea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37c79ec9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37c79ec9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373dc399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373dc399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37c79ec92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37c79ec92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37c79ec92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37c79ec9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37c79ec9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37c79ec9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7c79ec92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7c79ec92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37c79ec92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37c79ec92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37c79ec9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37c79ec9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7c79ec9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37c79ec9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37c79ec9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37c79ec9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37c79ec9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37c79ec9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37c79ec9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37c79ec9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b2632ea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b2632ea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37c79ec92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37c79ec92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37c79ec9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37c79ec9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37c79ec92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37c79ec9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37c79ec92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637c79ec92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37c79ec9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37c79ec9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2b2632ea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2b2632ea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637c79ec9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637c79ec9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37c79ec9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37c79ec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37c79ec9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37c79ec9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2b2632e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2b2632e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373dc399d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373dc399d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2b2632ea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2b2632ea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37c79ec9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37c79ec9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37c79ec9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37c79ec9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37fde890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37fde890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37c79ec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37c79ec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637c79ec9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637c79ec9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37c79ec9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37c79ec9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637c79ec9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637c79ec9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637c79ec92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637c79ec9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37c79ec9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37c79ec9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28c357f4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28c357f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2b2632ea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2b2632ea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37c79ec9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37c79ec9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2b2632ea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2b2632ea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37c79ec92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37c79ec92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37c79ec9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37c79ec9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637c79ec9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637c79ec9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2b2632ea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2b2632e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37c79ec9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37c79ec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37c79ec9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37c79ec9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637c79ec92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637c79ec92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8c357f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28c357f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6373dc39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6373dc39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637c79ec9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637c79ec9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2b2632ea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2b2632ea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637c79ec92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637c79ec9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37c79ec9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637c79ec9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37c79ec9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37c79ec9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62b2632e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62b2632e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2b2632eaa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2b2632eaa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37c79ec9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37c79ec9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2be5c8e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2be5c8e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7c79ec9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7c79ec9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1c98d79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1c98d79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db80593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db80593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37c79ec9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37c79ec9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21154" l="16742" r="0" t="0"/>
          <a:stretch/>
        </p:blipFill>
        <p:spPr>
          <a:xfrm>
            <a:off x="12000" y="3530950"/>
            <a:ext cx="3091400" cy="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24828" l="32749" r="32824" t="27923"/>
          <a:stretch/>
        </p:blipFill>
        <p:spPr>
          <a:xfrm>
            <a:off x="7752125" y="4317550"/>
            <a:ext cx="1468075" cy="6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8900" y="4564850"/>
            <a:ext cx="2690900" cy="8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" name="Google Shape;29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" name="Google Shape;30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" name="Google Shape;37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99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oogle Shape;54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mailto:ccla@doane.edu" TargetMode="External"/><Relationship Id="rId4" Type="http://schemas.openxmlformats.org/officeDocument/2006/relationships/hyperlink" Target="https://www.doane.edu/ccla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www.youtube.com/watch?v=rwbho0CgEAE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Excel-The Basics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Helpful Shortcuts</a:t>
            </a:r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2985125" y="123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ctrl+I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italicize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ctrl+B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bold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ctrl+U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underline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ctrl+X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ctrl+Z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ctrl+V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ctrl+F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688975" y="836325"/>
            <a:ext cx="78921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Let’s get started making a spreadsheet!</a:t>
            </a:r>
            <a:endParaRPr b="1"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A1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in “Book Inventory”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Hit enter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in the next line with the following categories: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Title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Author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Total Number of Pages</a:t>
            </a:r>
            <a:endParaRPr sz="1800"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Notice- the words are bigger than the cell appears when you type “Book Inventory”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Let’s fix it!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Hover between the two column letters (the column the text is in and the next column)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Click and drag to stretch the column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6"/>
          <p:cNvSpPr/>
          <p:nvPr/>
        </p:nvSpPr>
        <p:spPr>
          <a:xfrm>
            <a:off x="687175" y="1468675"/>
            <a:ext cx="322200" cy="260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386050" y="2257550"/>
            <a:ext cx="24168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Hover here, then click and drag to make the column bigger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3" name="Google Shape;183;p26"/>
          <p:cNvCxnSpPr>
            <a:endCxn id="181" idx="5"/>
          </p:cNvCxnSpPr>
          <p:nvPr/>
        </p:nvCxnSpPr>
        <p:spPr>
          <a:xfrm rot="10800000">
            <a:off x="962190" y="1690940"/>
            <a:ext cx="344700" cy="6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clean up the spreadsheet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cells in the first 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Home Tab (up at the top)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Merge &amp; Center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Bold, Underline, Italicize as you prefer!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502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/>
        </p:nvSpPr>
        <p:spPr>
          <a:xfrm>
            <a:off x="3073700" y="858850"/>
            <a:ext cx="904800" cy="1983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8"/>
          <p:cNvSpPr txBox="1"/>
          <p:nvPr/>
        </p:nvSpPr>
        <p:spPr>
          <a:xfrm>
            <a:off x="4461825" y="1605800"/>
            <a:ext cx="3631500" cy="21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Select the cells in the first row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on the Home Tab (up at the top)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AutoNum type="arabicPeriod"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Click on Merge &amp; Center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Some Data to Add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75" y="1157275"/>
            <a:ext cx="1322475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411813" y="3259600"/>
            <a:ext cx="1834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Great Gatsby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F. Scott Fitzgerald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218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700" y="1157275"/>
            <a:ext cx="1322475" cy="202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3322088" y="3259600"/>
            <a:ext cx="1607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Catch-22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Joseph Heller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453 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400" y="1157275"/>
            <a:ext cx="1154429" cy="20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5086763" y="3259600"/>
            <a:ext cx="1607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1984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George Orwell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328 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3500" y="1157275"/>
            <a:ext cx="1322475" cy="203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6930850" y="3259600"/>
            <a:ext cx="17910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Midnight’s Children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Salman Rushdie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446 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Data</a:t>
            </a:r>
            <a:endParaRPr/>
          </a:p>
        </p:txBody>
      </p:sp>
      <p:sp>
        <p:nvSpPr>
          <p:cNvPr id="216" name="Google Shape;216;p30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Numbers</a:t>
            </a:r>
            <a:endParaRPr/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 the cell you want the total to be 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Type </a:t>
            </a:r>
            <a:r>
              <a:rPr b="1" lang="en">
                <a:solidFill>
                  <a:srgbClr val="000000"/>
                </a:solidFill>
              </a:rPr>
              <a:t>=SUM(</a:t>
            </a:r>
            <a:r>
              <a:rPr b="1" i="1" lang="en">
                <a:solidFill>
                  <a:srgbClr val="000000"/>
                </a:solidFill>
              </a:rPr>
              <a:t>cell_name</a:t>
            </a:r>
            <a:r>
              <a:rPr b="1" lang="en">
                <a:solidFill>
                  <a:srgbClr val="000000"/>
                </a:solidFill>
              </a:rPr>
              <a:t>:</a:t>
            </a:r>
            <a:r>
              <a:rPr b="1" i="1" lang="en">
                <a:solidFill>
                  <a:srgbClr val="000000"/>
                </a:solidFill>
              </a:rPr>
              <a:t>cell_name</a:t>
            </a:r>
            <a:r>
              <a:rPr b="1" lang="en">
                <a:solidFill>
                  <a:srgbClr val="000000"/>
                </a:solidFill>
              </a:rPr>
              <a:t>) </a:t>
            </a:r>
            <a:r>
              <a:rPr lang="en">
                <a:solidFill>
                  <a:srgbClr val="000000"/>
                </a:solidFill>
              </a:rPr>
              <a:t>***Tip: after you typed the first cell, you can click on the next one instead of typing it***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Press enter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***Let’s put the </a:t>
            </a:r>
            <a:r>
              <a:rPr lang="en">
                <a:solidFill>
                  <a:srgbClr val="000000"/>
                </a:solidFill>
              </a:rPr>
              <a:t>analysis</a:t>
            </a:r>
            <a:r>
              <a:rPr lang="en">
                <a:solidFill>
                  <a:srgbClr val="000000"/>
                </a:solidFill>
              </a:rPr>
              <a:t> off to the side***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Excel Orientation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Across the top are tabs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Tabs open ribbons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Ribbons contain groups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groups have a launch button-gives more options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Way to Add Numbers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 the cell you want the total to be 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Press alt and = simultaneously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Press enter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the SUM Function</a:t>
            </a:r>
            <a:endParaRPr/>
          </a:p>
        </p:txBody>
      </p:sp>
      <p:sp>
        <p:nvSpPr>
          <p:cNvPr id="244" name="Google Shape;244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=SUM(D38:D41)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Means “sum the values in cell D38 through cell D41 (cells D38, D39, D40, and D41)”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=SUM(D48,G48:G51,100)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Means “sum the value in D48, the values in cell G48 through cell G51, and 100”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Numbers Over a Certain Number</a:t>
            </a:r>
            <a:endParaRPr/>
          </a:p>
        </p:txBody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 the cell you want the total to be in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Type </a:t>
            </a:r>
            <a:r>
              <a:rPr b="1" lang="en">
                <a:solidFill>
                  <a:srgbClr val="000000"/>
                </a:solidFill>
              </a:rPr>
              <a:t>=SUMIF(</a:t>
            </a:r>
            <a:r>
              <a:rPr b="1" i="1" lang="en">
                <a:solidFill>
                  <a:srgbClr val="000000"/>
                </a:solidFill>
              </a:rPr>
              <a:t>cell_name</a:t>
            </a:r>
            <a:r>
              <a:rPr b="1" lang="en">
                <a:solidFill>
                  <a:srgbClr val="000000"/>
                </a:solidFill>
              </a:rPr>
              <a:t>:</a:t>
            </a:r>
            <a:r>
              <a:rPr b="1" i="1" lang="en">
                <a:solidFill>
                  <a:srgbClr val="000000"/>
                </a:solidFill>
              </a:rPr>
              <a:t>cell_name</a:t>
            </a:r>
            <a:r>
              <a:rPr b="1" lang="en">
                <a:solidFill>
                  <a:srgbClr val="000000"/>
                </a:solidFill>
              </a:rPr>
              <a:t>, “&gt;50”)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Press enter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8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the SUMIF Function</a:t>
            </a:r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0000"/>
                </a:solidFill>
              </a:rPr>
              <a:t>=SUMIF(D73:D77,”&gt;50”)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Means “look through cells D73 to D77, and if the value in the cell is greater than 50, sum it”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Functions</a:t>
            </a:r>
            <a:endParaRPr/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cells is the only one with a specific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73" name="Google Shape;273;p40"/>
          <p:cNvGraphicFramePr/>
          <p:nvPr/>
        </p:nvGraphicFramePr>
        <p:xfrm>
          <a:off x="3071875" y="231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1221075"/>
                <a:gridCol w="3074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Subtract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=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-</a:t>
                      </a:r>
                      <a:r>
                        <a:rPr b="1" i="1" lang="en"/>
                        <a:t>cell_name</a:t>
                      </a:r>
                      <a:endParaRPr b="1"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=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*</a:t>
                      </a:r>
                      <a:r>
                        <a:rPr b="1" i="1" lang="en"/>
                        <a:t>cell_name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Divide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=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/</a:t>
                      </a:r>
                      <a:r>
                        <a:rPr b="1" i="1" lang="en"/>
                        <a:t>cell_name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Useful Functions</a:t>
            </a:r>
            <a:endParaRPr/>
          </a:p>
        </p:txBody>
      </p:sp>
      <p:graphicFrame>
        <p:nvGraphicFramePr>
          <p:cNvPr id="279" name="Google Shape;279;p4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=AVERAGE(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,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,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,...)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=IF(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logical_test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, [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value_if_true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], [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value_if_false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])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=COUNT(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=MAX(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=MIN(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15"/>
          <p:cNvCxnSpPr/>
          <p:nvPr/>
        </p:nvCxnSpPr>
        <p:spPr>
          <a:xfrm rot="10800000">
            <a:off x="4368975" y="520425"/>
            <a:ext cx="2484900" cy="10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Google Shape;99;p15"/>
          <p:cNvCxnSpPr/>
          <p:nvPr/>
        </p:nvCxnSpPr>
        <p:spPr>
          <a:xfrm rot="10800000">
            <a:off x="3346525" y="867575"/>
            <a:ext cx="1722600" cy="146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" name="Google Shape;100;p15"/>
          <p:cNvCxnSpPr/>
          <p:nvPr/>
        </p:nvCxnSpPr>
        <p:spPr>
          <a:xfrm rot="10800000">
            <a:off x="1660975" y="917150"/>
            <a:ext cx="458400" cy="126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" name="Google Shape;101;p15"/>
          <p:cNvCxnSpPr/>
          <p:nvPr/>
        </p:nvCxnSpPr>
        <p:spPr>
          <a:xfrm flipH="1" rot="10800000">
            <a:off x="2305275" y="979075"/>
            <a:ext cx="185700" cy="114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5"/>
          <p:cNvCxnSpPr/>
          <p:nvPr/>
        </p:nvCxnSpPr>
        <p:spPr>
          <a:xfrm rot="10800000">
            <a:off x="4963775" y="1195925"/>
            <a:ext cx="849000" cy="9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5"/>
          <p:cNvSpPr txBox="1"/>
          <p:nvPr/>
        </p:nvSpPr>
        <p:spPr>
          <a:xfrm>
            <a:off x="6756550" y="1557975"/>
            <a:ext cx="830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Tabs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973650" y="2291050"/>
            <a:ext cx="892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Ribbon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1880200" y="2066125"/>
            <a:ext cx="830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651650" y="2028950"/>
            <a:ext cx="892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Launch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7" name="Google Shape;107;p15"/>
          <p:cNvCxnSpPr/>
          <p:nvPr/>
        </p:nvCxnSpPr>
        <p:spPr>
          <a:xfrm flipH="1" rot="-5400000">
            <a:off x="2999425" y="694075"/>
            <a:ext cx="669300" cy="49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Function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</a:t>
            </a:r>
            <a:r>
              <a:rPr b="1" lang="en"/>
              <a:t>=AVERAGE(</a:t>
            </a:r>
            <a:r>
              <a:rPr b="1" i="1" lang="en"/>
              <a:t>cell_name</a:t>
            </a:r>
            <a:r>
              <a:rPr b="1" lang="en"/>
              <a:t>,</a:t>
            </a:r>
            <a:r>
              <a:rPr b="1" i="1" lang="en"/>
              <a:t>cell_name</a:t>
            </a:r>
            <a:r>
              <a:rPr b="1" lang="en"/>
              <a:t>,</a:t>
            </a:r>
            <a:r>
              <a:rPr b="1" i="1" lang="en"/>
              <a:t>cell_name</a:t>
            </a:r>
            <a:r>
              <a:rPr b="1" lang="en"/>
              <a:t>,...) </a:t>
            </a:r>
            <a:r>
              <a:rPr lang="en"/>
              <a:t>or </a:t>
            </a:r>
            <a:r>
              <a:rPr b="1" lang="en"/>
              <a:t>=AVERAGE(</a:t>
            </a:r>
            <a:r>
              <a:rPr b="1" i="1" lang="en"/>
              <a:t>cell_name</a:t>
            </a:r>
            <a:r>
              <a:rPr b="1" lang="en"/>
              <a:t>:</a:t>
            </a:r>
            <a:r>
              <a:rPr b="1" i="1" lang="en"/>
              <a:t>cell_name</a:t>
            </a:r>
            <a:r>
              <a:rPr b="1" lang="en"/>
              <a:t>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find the average of a range of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3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Function</a:t>
            </a:r>
            <a:endParaRPr/>
          </a:p>
        </p:txBody>
      </p: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</a:t>
            </a:r>
            <a:r>
              <a:rPr b="1" lang="en"/>
              <a:t>=IF(</a:t>
            </a:r>
            <a:r>
              <a:rPr b="1" i="1" lang="en"/>
              <a:t>logical_test</a:t>
            </a:r>
            <a:r>
              <a:rPr b="1" lang="en"/>
              <a:t>, [</a:t>
            </a:r>
            <a:r>
              <a:rPr b="1" i="1" lang="en"/>
              <a:t>value_if_true</a:t>
            </a:r>
            <a:r>
              <a:rPr b="1" lang="en"/>
              <a:t>], [</a:t>
            </a:r>
            <a:r>
              <a:rPr b="1" i="1" lang="en"/>
              <a:t>values_if_false</a:t>
            </a:r>
            <a:r>
              <a:rPr b="1" lang="en"/>
              <a:t>])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</a:t>
            </a:r>
            <a:r>
              <a:rPr b="1" lang="en"/>
              <a:t>=IF(C3&lt;C4, “TRUE”, “FALSE”)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test relationships between two cells or to check if a cell has a certain number in it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6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7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Function</a:t>
            </a:r>
            <a:endParaRPr/>
          </a:p>
        </p:txBody>
      </p:sp>
      <p:sp>
        <p:nvSpPr>
          <p:cNvPr id="318" name="Google Shape;318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</a:t>
            </a:r>
            <a:r>
              <a:rPr b="1" lang="en"/>
              <a:t>=COUNT(</a:t>
            </a:r>
            <a:r>
              <a:rPr b="1" i="1" lang="en"/>
              <a:t>cell_name</a:t>
            </a:r>
            <a:r>
              <a:rPr b="1" lang="en"/>
              <a:t>:</a:t>
            </a:r>
            <a:r>
              <a:rPr b="1" i="1" lang="en"/>
              <a:t>cell_name</a:t>
            </a:r>
            <a:r>
              <a:rPr b="1"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count how many data points are in a range of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works for numerical data points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9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Function</a:t>
            </a:r>
            <a:endParaRPr/>
          </a:p>
        </p:txBody>
      </p:sp>
      <p:sp>
        <p:nvSpPr>
          <p:cNvPr id="334" name="Google Shape;334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</a:t>
            </a:r>
            <a:r>
              <a:rPr b="1" lang="en"/>
              <a:t>=MAX(</a:t>
            </a:r>
            <a:r>
              <a:rPr b="1" i="1" lang="en"/>
              <a:t>cell_name</a:t>
            </a:r>
            <a:r>
              <a:rPr b="1" lang="en"/>
              <a:t>:</a:t>
            </a:r>
            <a:r>
              <a:rPr b="1" i="1" lang="en"/>
              <a:t>cell_name</a:t>
            </a:r>
            <a:r>
              <a:rPr b="1"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find the largest number in a range of cells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 and rows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Infinite in number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cell has name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Named by column and row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Range-group of cells next to each that are together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Name a range by saying the upper left cell through the lower right cell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through= ‘:’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Sheets add up to form a workbook</a:t>
            </a:r>
            <a:endParaRPr/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52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3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Function</a:t>
            </a:r>
            <a:endParaRPr/>
          </a:p>
        </p:txBody>
      </p:sp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</a:t>
            </a:r>
            <a:r>
              <a:rPr b="1" lang="en"/>
              <a:t>=MIN(</a:t>
            </a:r>
            <a:r>
              <a:rPr b="1" i="1" lang="en"/>
              <a:t>cell_name</a:t>
            </a:r>
            <a:r>
              <a:rPr b="1" lang="en"/>
              <a:t>:</a:t>
            </a:r>
            <a:r>
              <a:rPr b="1" i="1" lang="en"/>
              <a:t>cell_name</a:t>
            </a:r>
            <a:r>
              <a:rPr b="1"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find the smallest number in a range of cells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5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56"/>
          <p:cNvPicPr preferRelativeResize="0"/>
          <p:nvPr/>
        </p:nvPicPr>
        <p:blipFill rotWithShape="1">
          <a:blip r:embed="rId3">
            <a:alphaModFix/>
          </a:blip>
          <a:srcRect b="5258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Fill In Cells Automatically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Fill down: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Rest cursor on the lower-right corner of the cell until it become a cross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Click the cross and drag down the cells you want it to fill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67" name="Google Shape;367;p5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Fill right: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Rest cursor on the lower-right corner of the cell until it become a cross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Click the cross and drag across the cells you want it to fill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Some More Data</a:t>
            </a:r>
            <a:endParaRPr/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25" y="1211350"/>
            <a:ext cx="1266025" cy="193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713" y="1211338"/>
            <a:ext cx="1266025" cy="193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625" y="1136975"/>
            <a:ext cx="1266025" cy="193150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8"/>
          <p:cNvSpPr txBox="1"/>
          <p:nvPr/>
        </p:nvSpPr>
        <p:spPr>
          <a:xfrm>
            <a:off x="1997463" y="3284400"/>
            <a:ext cx="184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Dark Inheritance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Chris d’Lacy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304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940338" y="3284400"/>
            <a:ext cx="184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Alexander’s Army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Chris d’Lacy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304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5821225" y="3284400"/>
            <a:ext cx="184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Crown of Dragons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Chris d’Lacy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352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three have the same author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Let’s use automatic filling to input the author for these books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0"/>
          <p:cNvSpPr/>
          <p:nvPr/>
        </p:nvSpPr>
        <p:spPr>
          <a:xfrm>
            <a:off x="1811350" y="2468225"/>
            <a:ext cx="235500" cy="179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60"/>
          <p:cNvSpPr txBox="1"/>
          <p:nvPr/>
        </p:nvSpPr>
        <p:spPr>
          <a:xfrm>
            <a:off x="1710350" y="2555725"/>
            <a:ext cx="12147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and drag down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filling cells automatically be used for?</a:t>
            </a:r>
            <a:endParaRPr/>
          </a:p>
        </p:txBody>
      </p:sp>
      <p:sp>
        <p:nvSpPr>
          <p:cNvPr id="398" name="Google Shape;398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This can be used for many things:</a:t>
            </a:r>
            <a:endParaRPr>
              <a:solidFill>
                <a:srgbClr val="00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Filling in patterns</a:t>
            </a:r>
            <a:endParaRPr>
              <a:solidFill>
                <a:srgbClr val="000000"/>
              </a:solidFill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Numbers, or letters</a:t>
            </a:r>
            <a:endParaRPr sz="1800">
              <a:solidFill>
                <a:srgbClr val="000000"/>
              </a:solidFill>
            </a:endParaRPr>
          </a:p>
          <a:p>
            <a:pPr indent="-334327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romanLcPeriod"/>
            </a:pPr>
            <a:r>
              <a:rPr lang="en" sz="1800">
                <a:solidFill>
                  <a:srgbClr val="000000"/>
                </a:solidFill>
              </a:rPr>
              <a:t>Excel will automatically detect specific patterns, such as:</a:t>
            </a:r>
            <a:endParaRPr sz="1800">
              <a:solidFill>
                <a:srgbClr val="000000"/>
              </a:solidFill>
            </a:endParaRPr>
          </a:p>
          <a:p>
            <a:pPr indent="-334327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Months</a:t>
            </a:r>
            <a:endParaRPr sz="1800">
              <a:solidFill>
                <a:srgbClr val="000000"/>
              </a:solidFill>
            </a:endParaRPr>
          </a:p>
          <a:p>
            <a:pPr indent="-334327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Dates</a:t>
            </a:r>
            <a:endParaRPr sz="1800">
              <a:solidFill>
                <a:srgbClr val="000000"/>
              </a:solidFill>
            </a:endParaRPr>
          </a:p>
          <a:p>
            <a:pPr indent="-334327" lvl="3" marL="1828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 sz="1800">
                <a:solidFill>
                  <a:srgbClr val="000000"/>
                </a:solidFill>
              </a:rPr>
              <a:t>Number patterns</a:t>
            </a:r>
            <a:endParaRPr sz="1800">
              <a:solidFill>
                <a:srgbClr val="000000"/>
              </a:solidFill>
            </a:endParaRPr>
          </a:p>
          <a:p>
            <a:pPr indent="-334327" lvl="4" marL="22860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For a number pattern, see next slide</a:t>
            </a:r>
            <a:endParaRPr sz="1800">
              <a:solidFill>
                <a:srgbClr val="000000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AutoNum type="arabicPeriod"/>
            </a:pPr>
            <a:r>
              <a:rPr lang="en">
                <a:solidFill>
                  <a:srgbClr val="000000"/>
                </a:solidFill>
              </a:rPr>
              <a:t>Filling in cells with the same word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7"/>
          <p:cNvCxnSpPr/>
          <p:nvPr/>
        </p:nvCxnSpPr>
        <p:spPr>
          <a:xfrm rot="10800000">
            <a:off x="3148100" y="1598900"/>
            <a:ext cx="11898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/>
          <p:nvPr/>
        </p:nvCxnSpPr>
        <p:spPr>
          <a:xfrm flipH="1">
            <a:off x="415075" y="2751475"/>
            <a:ext cx="1072200" cy="4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7"/>
          <p:cNvSpPr txBox="1"/>
          <p:nvPr/>
        </p:nvSpPr>
        <p:spPr>
          <a:xfrm>
            <a:off x="4238750" y="2151050"/>
            <a:ext cx="10038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Column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1435875" y="2499900"/>
            <a:ext cx="9048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3" name="Google Shape;123;p17"/>
          <p:cNvCxnSpPr/>
          <p:nvPr/>
        </p:nvCxnSpPr>
        <p:spPr>
          <a:xfrm rot="10800000">
            <a:off x="688025" y="1735175"/>
            <a:ext cx="477000" cy="1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7"/>
          <p:cNvSpPr txBox="1"/>
          <p:nvPr/>
        </p:nvSpPr>
        <p:spPr>
          <a:xfrm>
            <a:off x="1090675" y="1821925"/>
            <a:ext cx="8304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Cell A1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5682525" y="2051900"/>
            <a:ext cx="799500" cy="79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7"/>
          <p:cNvCxnSpPr/>
          <p:nvPr/>
        </p:nvCxnSpPr>
        <p:spPr>
          <a:xfrm rot="10800000">
            <a:off x="6357925" y="2689450"/>
            <a:ext cx="7686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7"/>
          <p:cNvSpPr txBox="1"/>
          <p:nvPr/>
        </p:nvSpPr>
        <p:spPr>
          <a:xfrm>
            <a:off x="7093025" y="2845100"/>
            <a:ext cx="17103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Range of cells-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N5 through O10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Cells Automatically with a Pattern</a:t>
            </a:r>
            <a:endParaRPr/>
          </a:p>
        </p:txBody>
      </p:sp>
      <p:sp>
        <p:nvSpPr>
          <p:cNvPr id="404" name="Google Shape;404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Fill at least two cells in the pattern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 full pattern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Rest cursor on the lower-right corner of the cell until it become a cross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Click the cross and drag across the cells you want it to fill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practice with automatically filling a pattern, let’s number the books in our inventory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In order to do this, we need to add a column in the front</a:t>
            </a:r>
            <a:endParaRPr/>
          </a:p>
        </p:txBody>
      </p:sp>
      <p:sp>
        <p:nvSpPr>
          <p:cNvPr id="410" name="Google Shape;410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 Column</a:t>
            </a:r>
            <a:endParaRPr/>
          </a:p>
        </p:txBody>
      </p:sp>
      <p:sp>
        <p:nvSpPr>
          <p:cNvPr id="416" name="Google Shape;416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column letter to select the whole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Right-click, and select insert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65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66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/>
          <p:nvPr/>
        </p:nvSpPr>
        <p:spPr>
          <a:xfrm>
            <a:off x="815475" y="2625000"/>
            <a:ext cx="756000" cy="16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67"/>
          <p:cNvPicPr preferRelativeResize="0"/>
          <p:nvPr/>
        </p:nvPicPr>
        <p:blipFill rotWithShape="1">
          <a:blip r:embed="rId3">
            <a:alphaModFix/>
          </a:blip>
          <a:srcRect b="5015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number the books: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All we have to do is number the first two, and excel can fill            in rest!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Fill Cells Automatically with a Pattern</a:t>
            </a:r>
            <a:endParaRPr/>
          </a:p>
        </p:txBody>
      </p:sp>
      <p:sp>
        <p:nvSpPr>
          <p:cNvPr id="444" name="Google Shape;444;p6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at least two cells in the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full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Rest cursor on the lower-right corner of the cell until it become a cross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the cross and drag across the cells you want it to fill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0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0"/>
          <p:cNvSpPr/>
          <p:nvPr/>
        </p:nvSpPr>
        <p:spPr>
          <a:xfrm>
            <a:off x="697725" y="2057400"/>
            <a:ext cx="285000" cy="210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0"/>
          <p:cNvSpPr txBox="1"/>
          <p:nvPr/>
        </p:nvSpPr>
        <p:spPr>
          <a:xfrm>
            <a:off x="402125" y="3025975"/>
            <a:ext cx="11403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and drag down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2" name="Google Shape;452;p70"/>
          <p:cNvCxnSpPr>
            <a:endCxn id="450" idx="3"/>
          </p:cNvCxnSpPr>
          <p:nvPr/>
        </p:nvCxnSpPr>
        <p:spPr>
          <a:xfrm flipH="1" rot="10800000">
            <a:off x="612862" y="2237158"/>
            <a:ext cx="126600" cy="90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71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Navigate through the Sheet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/>
              <a:t>Enter = move down one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/>
              <a:t>Shift+enter = move up one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/>
              <a:t>Tab = move right one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n"/>
              <a:t>Shift+tab = move left 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None/>
            </a:pPr>
            <a:r>
              <a:rPr lang="en"/>
              <a:t>Clicking on the number  of a row will select the whole row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50"/>
              </a:spcBef>
              <a:spcAft>
                <a:spcPts val="100"/>
              </a:spcAft>
              <a:buNone/>
            </a:pPr>
            <a:r>
              <a:rPr lang="en"/>
              <a:t>Clicking on the letter of a column will select the whole column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 Data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idx="4294967295" type="body"/>
          </p:nvPr>
        </p:nvSpPr>
        <p:spPr>
          <a:xfrm>
            <a:off x="2125024" y="138775"/>
            <a:ext cx="4704000" cy="5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Let’s create a new sheet for some data</a:t>
            </a:r>
            <a:endParaRPr/>
          </a:p>
        </p:txBody>
      </p:sp>
      <p:pic>
        <p:nvPicPr>
          <p:cNvPr id="468" name="Google Shape;468;p73"/>
          <p:cNvPicPr preferRelativeResize="0"/>
          <p:nvPr/>
        </p:nvPicPr>
        <p:blipFill rotWithShape="1">
          <a:blip r:embed="rId3">
            <a:alphaModFix/>
          </a:blip>
          <a:srcRect b="4734" l="0" r="0" t="0"/>
          <a:stretch/>
        </p:blipFill>
        <p:spPr>
          <a:xfrm>
            <a:off x="256032" y="603504"/>
            <a:ext cx="8622793" cy="438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3"/>
          <p:cNvSpPr/>
          <p:nvPr/>
        </p:nvSpPr>
        <p:spPr>
          <a:xfrm>
            <a:off x="1611125" y="4610550"/>
            <a:ext cx="513900" cy="173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73"/>
          <p:cNvCxnSpPr>
            <a:endCxn id="469" idx="7"/>
          </p:cNvCxnSpPr>
          <p:nvPr/>
        </p:nvCxnSpPr>
        <p:spPr>
          <a:xfrm flipH="1">
            <a:off x="2049766" y="4052744"/>
            <a:ext cx="788400" cy="58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73"/>
          <p:cNvSpPr txBox="1"/>
          <p:nvPr/>
        </p:nvSpPr>
        <p:spPr>
          <a:xfrm>
            <a:off x="2763850" y="3817375"/>
            <a:ext cx="10908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a Table</a:t>
            </a:r>
            <a:endParaRPr/>
          </a:p>
        </p:txBody>
      </p:sp>
      <p:sp>
        <p:nvSpPr>
          <p:cNvPr id="477" name="Google Shape;477;p7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Type in the pop-up the range of cells for the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make a 2 by 10 table</a:t>
            </a:r>
            <a:endParaRPr/>
          </a:p>
        </p:txBody>
      </p:sp>
      <p:graphicFrame>
        <p:nvGraphicFramePr>
          <p:cNvPr id="478" name="Google Shape;478;p74"/>
          <p:cNvGraphicFramePr/>
          <p:nvPr/>
        </p:nvGraphicFramePr>
        <p:xfrm>
          <a:off x="2843325" y="159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1239000"/>
                <a:gridCol w="2368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table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5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6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77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Cells Automatically in a Table</a:t>
            </a:r>
            <a:endParaRPr/>
          </a:p>
        </p:txBody>
      </p:sp>
      <p:sp>
        <p:nvSpPr>
          <p:cNvPr id="499" name="Google Shape;499;p7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Rest cursor on the lower-right corner of the cell until it become a cross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Double click on the cross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If you want a pattern in the cells: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Fill in at least two cells in the pattern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Select those cells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Follow steps above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Let’s use this to make a table of the following coordinates:</a:t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000"/>
              <a:t>(1,1), (2,2), (3,3)... (10,10)</a:t>
            </a:r>
            <a:endParaRPr sz="3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***you can fill the cells automatically, as we learned earlier***</a:t>
            </a:r>
            <a:endParaRPr sz="3000"/>
          </a:p>
        </p:txBody>
      </p:sp>
      <p:sp>
        <p:nvSpPr>
          <p:cNvPr id="505" name="Google Shape;505;p7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0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0"/>
          <p:cNvSpPr/>
          <p:nvPr/>
        </p:nvSpPr>
        <p:spPr>
          <a:xfrm>
            <a:off x="792600" y="1947675"/>
            <a:ext cx="210600" cy="198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0"/>
          <p:cNvSpPr txBox="1"/>
          <p:nvPr/>
        </p:nvSpPr>
        <p:spPr>
          <a:xfrm>
            <a:off x="1264200" y="2429225"/>
            <a:ext cx="12021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Double click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13" name="Google Shape;513;p80"/>
          <p:cNvCxnSpPr>
            <a:stCxn id="512" idx="1"/>
            <a:endCxn id="511" idx="5"/>
          </p:cNvCxnSpPr>
          <p:nvPr/>
        </p:nvCxnSpPr>
        <p:spPr>
          <a:xfrm rot="10800000">
            <a:off x="972300" y="2116925"/>
            <a:ext cx="291900" cy="51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4" name="Google Shape;514;p80"/>
          <p:cNvSpPr txBox="1"/>
          <p:nvPr/>
        </p:nvSpPr>
        <p:spPr>
          <a:xfrm>
            <a:off x="4201550" y="1983025"/>
            <a:ext cx="20823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Repeat for Column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81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Oops! I </a:t>
            </a:r>
            <a:r>
              <a:rPr lang="en"/>
              <a:t>misspelled</a:t>
            </a:r>
            <a:r>
              <a:rPr lang="en"/>
              <a:t> a word…….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a difference between being </a:t>
            </a:r>
            <a:r>
              <a:rPr i="1" lang="en"/>
              <a:t>on</a:t>
            </a:r>
            <a:r>
              <a:rPr lang="en"/>
              <a:t> the cell and </a:t>
            </a:r>
            <a:r>
              <a:rPr i="1" lang="en"/>
              <a:t>in </a:t>
            </a:r>
            <a:r>
              <a:rPr lang="en"/>
              <a:t>the cell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edit the words of the cell only when you’re </a:t>
            </a:r>
            <a:r>
              <a:rPr i="1" lang="en"/>
              <a:t>in </a:t>
            </a:r>
            <a:r>
              <a:rPr lang="en"/>
              <a:t>the cell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Typing will replace what’s in the cell when you’re </a:t>
            </a:r>
            <a:r>
              <a:rPr i="1" lang="en" sz="1800"/>
              <a:t>on </a:t>
            </a:r>
            <a:r>
              <a:rPr lang="en" sz="1800"/>
              <a:t>the cell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click on a cell to enter </a:t>
            </a:r>
            <a:r>
              <a:rPr i="1" lang="en"/>
              <a:t>into</a:t>
            </a:r>
            <a:r>
              <a:rPr lang="en"/>
              <a:t> the cell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Charts </a:t>
            </a:r>
            <a:endParaRPr/>
          </a:p>
        </p:txBody>
      </p:sp>
      <p:sp>
        <p:nvSpPr>
          <p:cNvPr id="525" name="Google Shape;525;p8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Insert data into the workbook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“Insert”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type of chart you want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Recommended chooses what Excel thinks is the best fit for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You can always choose which one you want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83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1" name="Google Shape;531;p83"/>
          <p:cNvCxnSpPr/>
          <p:nvPr/>
        </p:nvCxnSpPr>
        <p:spPr>
          <a:xfrm flipH="1" rot="10800000">
            <a:off x="3197650" y="1065875"/>
            <a:ext cx="55800" cy="8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83"/>
          <p:cNvCxnSpPr/>
          <p:nvPr/>
        </p:nvCxnSpPr>
        <p:spPr>
          <a:xfrm rot="10800000">
            <a:off x="4176625" y="1251900"/>
            <a:ext cx="99300" cy="8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83"/>
          <p:cNvCxnSpPr/>
          <p:nvPr/>
        </p:nvCxnSpPr>
        <p:spPr>
          <a:xfrm>
            <a:off x="3532275" y="1195325"/>
            <a:ext cx="1227000" cy="2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83"/>
          <p:cNvSpPr txBox="1"/>
          <p:nvPr/>
        </p:nvSpPr>
        <p:spPr>
          <a:xfrm>
            <a:off x="2392025" y="1883875"/>
            <a:ext cx="15615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 to have Excel choose a chart...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83"/>
          <p:cNvSpPr txBox="1"/>
          <p:nvPr/>
        </p:nvSpPr>
        <p:spPr>
          <a:xfrm>
            <a:off x="3953525" y="1995425"/>
            <a:ext cx="14376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...or choose the one you want from here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Charts Shortcut</a:t>
            </a:r>
            <a:endParaRPr/>
          </a:p>
        </p:txBody>
      </p:sp>
      <p:sp>
        <p:nvSpPr>
          <p:cNvPr id="541" name="Google Shape;541;p8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only works when the data is in a 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Choose what kind of chart fits with the data, or let Excel decide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***have to be on a cell within the table for this shortcut to work***</a:t>
            </a:r>
            <a:endParaRPr/>
          </a:p>
        </p:txBody>
      </p:sp>
      <p:graphicFrame>
        <p:nvGraphicFramePr>
          <p:cNvPr id="542" name="Google Shape;542;p84"/>
          <p:cNvGraphicFramePr/>
          <p:nvPr/>
        </p:nvGraphicFramePr>
        <p:xfrm>
          <a:off x="3282575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812075"/>
                <a:gridCol w="1996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chart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5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8" name="Google Shape;548;p85"/>
          <p:cNvCxnSpPr/>
          <p:nvPr/>
        </p:nvCxnSpPr>
        <p:spPr>
          <a:xfrm flipH="1">
            <a:off x="966825" y="2664700"/>
            <a:ext cx="6072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9" name="Google Shape;549;p85"/>
          <p:cNvSpPr txBox="1"/>
          <p:nvPr/>
        </p:nvSpPr>
        <p:spPr>
          <a:xfrm>
            <a:off x="1501500" y="2117525"/>
            <a:ext cx="1846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 to choose the chart type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86"/>
          <p:cNvPicPr preferRelativeResize="0"/>
          <p:nvPr/>
        </p:nvPicPr>
        <p:blipFill rotWithShape="1">
          <a:blip r:embed="rId3">
            <a:alphaModFix/>
          </a:blip>
          <a:srcRect b="5258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5" name="Google Shape;555;p86"/>
          <p:cNvCxnSpPr/>
          <p:nvPr/>
        </p:nvCxnSpPr>
        <p:spPr>
          <a:xfrm flipH="1">
            <a:off x="6519100" y="1821925"/>
            <a:ext cx="45870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86"/>
          <p:cNvCxnSpPr/>
          <p:nvPr/>
        </p:nvCxnSpPr>
        <p:spPr>
          <a:xfrm rot="10800000">
            <a:off x="6060775" y="1016175"/>
            <a:ext cx="966600" cy="69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86"/>
          <p:cNvSpPr txBox="1"/>
          <p:nvPr/>
        </p:nvSpPr>
        <p:spPr>
          <a:xfrm>
            <a:off x="7027375" y="1462475"/>
            <a:ext cx="12642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 these to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personalize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your chart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87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8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Shortcuts</a:t>
            </a:r>
            <a:endParaRPr/>
          </a:p>
        </p:txBody>
      </p:sp>
      <p:graphicFrame>
        <p:nvGraphicFramePr>
          <p:cNvPr id="568" name="Google Shape;568;p88"/>
          <p:cNvGraphicFramePr/>
          <p:nvPr/>
        </p:nvGraphicFramePr>
        <p:xfrm>
          <a:off x="2499300" y="159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1071775"/>
                <a:gridCol w="1312625"/>
                <a:gridCol w="3026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table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chart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has to be in a table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Google Shape;573;p89"/>
          <p:cNvGraphicFramePr/>
          <p:nvPr/>
        </p:nvGraphicFramePr>
        <p:xfrm>
          <a:off x="952500" y="108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2413000"/>
                <a:gridCol w="2413000"/>
                <a:gridCol w="2413000"/>
              </a:tblGrid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ctrl+I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italicize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ctrl+B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bold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ctrl+U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underline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ctrl+X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ctrl+Z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ctrl+V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ctrl+F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table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3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ctrl+Q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Create chart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has to be in a table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4" name="Google Shape;574;p89"/>
          <p:cNvSpPr txBox="1"/>
          <p:nvPr/>
        </p:nvSpPr>
        <p:spPr>
          <a:xfrm>
            <a:off x="817225" y="287125"/>
            <a:ext cx="737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Shortcuts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9" name="Google Shape;579;p90"/>
          <p:cNvGraphicFramePr/>
          <p:nvPr/>
        </p:nvGraphicFramePr>
        <p:xfrm>
          <a:off x="1129200" y="13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{E6C9EB09-91B9-4C14-AE98-3A2B0473752D}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=SUM(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:</a:t>
                      </a:r>
                      <a:r>
                        <a:rPr b="1" i="1" lang="en"/>
                        <a:t>cell_name)</a:t>
                      </a:r>
                      <a:endParaRPr b="1"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SUMIF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=SUMIF(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: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, “&gt;50”)</a:t>
                      </a:r>
                      <a:endParaRPr b="1" i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=AVERAGE(</a:t>
                      </a:r>
                      <a:r>
                        <a:rPr b="1" i="1" lang="en" sz="12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,</a:t>
                      </a:r>
                      <a:r>
                        <a:rPr b="1" i="1" lang="en" sz="12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,</a:t>
                      </a:r>
                      <a:r>
                        <a:rPr b="1" i="1" lang="en" sz="12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,...)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=IF(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logical_test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, [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value_if_true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], [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value_if_false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])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=COUNT(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=MAX(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=MIN(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0" name="Google Shape;580;p90"/>
          <p:cNvSpPr txBox="1"/>
          <p:nvPr/>
        </p:nvSpPr>
        <p:spPr>
          <a:xfrm>
            <a:off x="1225800" y="408375"/>
            <a:ext cx="7045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more questions?</a:t>
            </a:r>
            <a:endParaRPr/>
          </a:p>
        </p:txBody>
      </p:sp>
      <p:sp>
        <p:nvSpPr>
          <p:cNvPr id="586" name="Google Shape;586;p9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Email us at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ccla@doane.edu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 come visit us in Communications 188D from 9am to 5pm.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also visit our website at </a:t>
            </a:r>
            <a:r>
              <a:rPr lang="en" sz="2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https://www.doane.edu/ccla</a:t>
            </a:r>
            <a:endParaRPr/>
          </a:p>
        </p:txBody>
      </p:sp>
      <p:sp>
        <p:nvSpPr>
          <p:cNvPr id="587" name="Google Shape;587;p91"/>
          <p:cNvSpPr/>
          <p:nvPr/>
        </p:nvSpPr>
        <p:spPr>
          <a:xfrm>
            <a:off x="364325" y="921550"/>
            <a:ext cx="1971600" cy="1864500"/>
          </a:xfrm>
          <a:prstGeom prst="rect">
            <a:avLst/>
          </a:prstGeom>
          <a:solidFill>
            <a:srgbClr val="F4652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1"/>
          <p:cNvSpPr txBox="1"/>
          <p:nvPr/>
        </p:nvSpPr>
        <p:spPr>
          <a:xfrm>
            <a:off x="396475" y="942975"/>
            <a:ext cx="1928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Assignment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Submit the Excel Sheet you created during this presentation.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5784" l="0" r="0" t="0"/>
          <a:stretch/>
        </p:blipFill>
        <p:spPr>
          <a:xfrm>
            <a:off x="256032" y="146304"/>
            <a:ext cx="8622793" cy="484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/>
          <p:nvPr/>
        </p:nvSpPr>
        <p:spPr>
          <a:xfrm>
            <a:off x="487050" y="1883850"/>
            <a:ext cx="1760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Here you are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o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the cell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94" name="Google Shape;594;p9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9144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[Technology for Teachers and Students]. (2017, April 24). </a:t>
            </a:r>
            <a:r>
              <a:rPr i="1" lang="en"/>
              <a:t>The Beginner’s Guide to Excel-Excel Basics Tutorial</a:t>
            </a:r>
            <a:r>
              <a:rPr lang="en"/>
              <a:t>. [Video file]. Retrieved from </a:t>
            </a:r>
            <a:r>
              <a:rPr lang="en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https://www.youtube.com/watch?v=rwbho0CgEAE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Microsoft Excel. </a:t>
            </a:r>
            <a:r>
              <a:rPr i="1" lang="en"/>
              <a:t>Excel Help</a:t>
            </a:r>
            <a:r>
              <a:rPr lang="en"/>
              <a:t>. n.d.</a:t>
            </a:r>
            <a:endParaRPr/>
          </a:p>
          <a:p>
            <a:pPr indent="-91440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33333"/>
                </a:solidFill>
              </a:rPr>
              <a:t>Basic Excel Formulas - List of Important Formulas for Beginners. (n.d.). Retrieved from https://corporatefinanceinstitute.com/resources/excel/study/basic-excel-formulas-beginners/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provide some feedback on the presentation by following the QR Code below.</a:t>
            </a:r>
            <a:endParaRPr/>
          </a:p>
        </p:txBody>
      </p:sp>
      <p:pic>
        <p:nvPicPr>
          <p:cNvPr id="600" name="Google Shape;60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975" y="2131775"/>
            <a:ext cx="2317675" cy="23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410850" y="1883850"/>
            <a:ext cx="1760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Here you are </a:t>
            </a:r>
            <a:r>
              <a:rPr i="1" lang="en" sz="1800"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the cell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F99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